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 massardier" initials="mm" lastIdx="1" clrIdx="0">
    <p:extLst>
      <p:ext uri="{19B8F6BF-5375-455C-9EA6-DF929625EA0E}">
        <p15:presenceInfo xmlns:p15="http://schemas.microsoft.com/office/powerpoint/2012/main" userId="323632ff949795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3DFB2B-7B93-4924-B66E-BEA447488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1D2933-700F-46DA-8F47-F247EA94E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E83752-69D9-4929-8B38-A9350896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D83-B5A2-4D16-8582-7187B57BE104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81C170-2D8C-4BE9-A596-FF29F5A5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2B5F28-45FF-473C-838B-E6450B7F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FC08-9D99-4070-B9C6-B19A92DCB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96E96-F46E-4E7A-8BFD-FB2654FB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40F83D-67CB-48C1-81B9-CD8E8B611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8124C1-D274-44B1-B40C-1D6DAC0F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D83-B5A2-4D16-8582-7187B57BE104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E1F9A0-565A-4BC3-8D41-6A6F7713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EAE18-6254-4375-B6F9-C594EC1B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FC08-9D99-4070-B9C6-B19A92DCB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62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8F60C0-4B28-4845-BB59-5ED7F6381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CA8077-95FD-4095-83CB-4FDBD7181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0097BC-97D9-4558-B5D3-C09EEA33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D83-B5A2-4D16-8582-7187B57BE104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D2A113-F451-4EBE-A646-FD8516F1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D0489A-29C6-4BB5-B2C0-DAE70C05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FC08-9D99-4070-B9C6-B19A92DCB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53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3DB2B-719F-4FAA-ACC3-F3B168DC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299111-3E07-400F-9472-4B5FEE385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B587E7-8156-437A-8BEE-48F13884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D83-B5A2-4D16-8582-7187B57BE104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77E64B-C431-451F-B74A-87C06001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411B4C-9F3D-4ACE-A5DA-C19FD62C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FC08-9D99-4070-B9C6-B19A92DCB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02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002E3-7AFD-4190-A590-58BFE15F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7C1505-8E1A-4196-8FD4-93548A03D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9C27E6-E644-426E-A7CF-EBC86525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D83-B5A2-4D16-8582-7187B57BE104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EFCB3E-2E66-4AC6-A4B9-FB971E11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51A0F5-A718-496B-AF1A-C6A99A61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FC08-9D99-4070-B9C6-B19A92DCB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86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33008-14E7-49C2-9EE6-D6CA039E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58320B-1EB8-4B90-953A-CC50EDBFE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FBF4B2-484B-45EC-8A13-797A0F6B2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B2A333-B8AA-4CD5-B479-05437AF6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D83-B5A2-4D16-8582-7187B57BE104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772A11-370A-422C-92F2-4FEA0B54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8DB57E-0D22-45F0-A6E4-9F00860E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FC08-9D99-4070-B9C6-B19A92DCB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27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AF6B3-9DAA-44BB-8D99-5A827306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8C1889-52A8-4F73-AA19-4BE1F8AE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3C2EDB-BD45-45F7-BA0D-1E9CF6E89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862754-AFA4-4FE8-9D0D-4B5970161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00C6F1-A91A-410F-916D-F92646D74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8C830A-0A21-4CB2-ADB6-056475EA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D83-B5A2-4D16-8582-7187B57BE104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5966C6-FDB6-45DD-84A7-DE22F291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2B01EE-5339-4753-9E0D-3C13D01E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FC08-9D99-4070-B9C6-B19A92DCB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39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6E429-0235-43C1-BDDF-5D4DAC76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1416A5-365E-43B8-B8B0-98480A82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D83-B5A2-4D16-8582-7187B57BE104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D9730E-910A-4B34-AD04-A6EDA27A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B9DCDE-AE42-4843-B46B-7DD1B256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FC08-9D99-4070-B9C6-B19A92DCB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37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9259D3-A183-47A0-97B1-E7AF5240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D83-B5A2-4D16-8582-7187B57BE104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F05756-9AC2-4AD5-B618-E1C46648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DFA871-0261-417E-A438-DBC7190E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FC08-9D99-4070-B9C6-B19A92DCB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4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67A89-E2DA-4F22-8A8A-0F2B2D49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6D2CEB-DA8A-41A4-B46A-644266FB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11851D-55C4-4CD6-9538-9189F41A0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5E34E9-3A40-472D-A8EC-73F66FB6D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D83-B5A2-4D16-8582-7187B57BE104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76E91C-6BBC-43E7-BADB-26111FA5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E048A5-14BA-4C84-BC42-26AAA52B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FC08-9D99-4070-B9C6-B19A92DCB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38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3FA281-B3C4-49C0-B473-59514C47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CC30AAF-8D9D-4570-93DE-D1C79FED4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46DF43-E3AB-4341-873F-84A7CE213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F047B1-911E-49DD-A458-28ED9F40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D83-B5A2-4D16-8582-7187B57BE104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937211-7889-4D4D-965F-C467443C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AADDA3-FC6B-47CE-B9A8-2957A5DF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FC08-9D99-4070-B9C6-B19A92DCB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62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92C2EE-ACF1-4787-B46E-02E3905A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C0522-6523-4801-88C3-CFD22AAA4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3B86D6-FD0E-4265-B4BB-94B6E3D84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39D83-B5A2-4D16-8582-7187B57BE104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F2BCE6-3B89-4B7F-907F-B716207E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0A3751-6B9E-4667-9980-2D1E38DCE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FC08-9D99-4070-B9C6-B19A92DCB9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71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4D51F-563B-4B80-95AF-1EAF8ED5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30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REALBRIDGE NOUVELLE PLATERFORME BRIDGE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009EC9-4036-486E-9EE2-901104513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693"/>
            <a:ext cx="10515600" cy="52208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3657600" lvl="8" indent="0">
              <a:buNone/>
            </a:pPr>
            <a:endParaRPr lang="fr-FR" b="1" i="0" u="sng" dirty="0">
              <a:solidFill>
                <a:srgbClr val="000000"/>
              </a:solidFill>
              <a:effectLst/>
              <a:latin typeface="Lato"/>
            </a:endParaRPr>
          </a:p>
          <a:p>
            <a:pPr marL="3657600" lvl="8" indent="0">
              <a:buNone/>
            </a:pPr>
            <a:r>
              <a:rPr lang="fr-FR" sz="2900" b="1" i="0" u="sng" dirty="0">
                <a:solidFill>
                  <a:srgbClr val="000000"/>
                </a:solidFill>
                <a:effectLst/>
                <a:latin typeface="Lato"/>
              </a:rPr>
              <a:t>LES AVANTAGES</a:t>
            </a:r>
          </a:p>
          <a:p>
            <a:pPr marL="3657600" lvl="8" indent="0">
              <a:buNone/>
            </a:pPr>
            <a:endParaRPr lang="fr-FR" sz="2900" b="1" i="0" u="sng" dirty="0">
              <a:solidFill>
                <a:srgbClr val="000000"/>
              </a:solidFill>
              <a:effectLst/>
              <a:latin typeface="Lato"/>
            </a:endParaRPr>
          </a:p>
          <a:p>
            <a:r>
              <a:rPr lang="fr-FR" sz="2500" b="1" i="0" dirty="0" err="1">
                <a:solidFill>
                  <a:srgbClr val="000000"/>
                </a:solidFill>
                <a:effectLst/>
                <a:latin typeface="Lato"/>
              </a:rPr>
              <a:t>RealBridge</a:t>
            </a:r>
            <a:r>
              <a:rPr lang="fr-FR" sz="2500" b="1" i="0" dirty="0">
                <a:solidFill>
                  <a:srgbClr val="000000"/>
                </a:solidFill>
                <a:effectLst/>
                <a:latin typeface="Lato"/>
              </a:rPr>
              <a:t> fait passer le bridge en ligne à un niveau supérieur, avec une vidéo et</a:t>
            </a:r>
          </a:p>
          <a:p>
            <a:r>
              <a:rPr lang="fr-FR" sz="2500" b="1" i="0" dirty="0">
                <a:solidFill>
                  <a:srgbClr val="000000"/>
                </a:solidFill>
                <a:effectLst/>
                <a:latin typeface="Lato"/>
              </a:rPr>
              <a:t> un son intégrés, apportant la véritable expérience face à face en ligne.</a:t>
            </a:r>
          </a:p>
          <a:p>
            <a:r>
              <a:rPr lang="fr-FR" sz="2500" b="1" i="0" dirty="0">
                <a:solidFill>
                  <a:srgbClr val="000000"/>
                </a:solidFill>
                <a:effectLst/>
                <a:latin typeface="Lato"/>
              </a:rPr>
              <a:t>   ♣ Voyez et parlez à vos adversaires - tout comme un bridge face à face.</a:t>
            </a:r>
          </a:p>
          <a:p>
            <a:r>
              <a:rPr lang="fr-FR" sz="2500" b="1" i="0" dirty="0">
                <a:solidFill>
                  <a:srgbClr val="000000"/>
                </a:solidFill>
                <a:effectLst/>
                <a:latin typeface="Lato"/>
              </a:rPr>
              <a:t>   ♣ Enchérissez et jouez à l'aide d'une interface moderne et intuitive.</a:t>
            </a:r>
          </a:p>
          <a:p>
            <a:r>
              <a:rPr lang="fr-FR" sz="2500" b="1" i="0" dirty="0">
                <a:solidFill>
                  <a:srgbClr val="000000"/>
                </a:solidFill>
                <a:effectLst/>
                <a:latin typeface="Lato"/>
              </a:rPr>
              <a:t>   ♣ Connectez-vous avec tout le monde à la table ou jouez avec des écrans.</a:t>
            </a:r>
          </a:p>
          <a:p>
            <a:r>
              <a:rPr lang="fr-FR" sz="2500" b="1" i="0" dirty="0">
                <a:solidFill>
                  <a:srgbClr val="000000"/>
                </a:solidFill>
                <a:effectLst/>
                <a:latin typeface="Lato"/>
              </a:rPr>
              <a:t>   ♣ </a:t>
            </a:r>
            <a:r>
              <a:rPr lang="fr-FR" sz="2500" b="1" i="0" dirty="0" err="1">
                <a:solidFill>
                  <a:srgbClr val="000000"/>
                </a:solidFill>
                <a:effectLst/>
                <a:latin typeface="Lato"/>
              </a:rPr>
              <a:t>Kibitz</a:t>
            </a:r>
            <a:r>
              <a:rPr lang="fr-FR" sz="2500" b="1" i="0" dirty="0">
                <a:solidFill>
                  <a:srgbClr val="000000"/>
                </a:solidFill>
                <a:effectLst/>
                <a:latin typeface="Lato"/>
              </a:rPr>
              <a:t> a présenté des matchs et regarde le </a:t>
            </a:r>
            <a:r>
              <a:rPr lang="fr-FR" sz="2500" b="1" i="0" dirty="0" err="1">
                <a:solidFill>
                  <a:srgbClr val="000000"/>
                </a:solidFill>
                <a:effectLst/>
                <a:latin typeface="Lato"/>
              </a:rPr>
              <a:t>vugraph</a:t>
            </a:r>
            <a:r>
              <a:rPr lang="fr-FR" sz="2500" b="1" i="0" dirty="0">
                <a:solidFill>
                  <a:srgbClr val="000000"/>
                </a:solidFill>
                <a:effectLst/>
                <a:latin typeface="Lato"/>
              </a:rPr>
              <a:t>.</a:t>
            </a:r>
          </a:p>
          <a:p>
            <a:r>
              <a:rPr lang="fr-FR" sz="2500" b="1" i="0" dirty="0">
                <a:solidFill>
                  <a:srgbClr val="000000"/>
                </a:solidFill>
                <a:effectLst/>
                <a:latin typeface="Lato"/>
              </a:rPr>
              <a:t>   ♣ Parcourez les offres avec une interface polyvalente et conviviale.</a:t>
            </a:r>
          </a:p>
          <a:p>
            <a:r>
              <a:rPr lang="fr-FR" sz="2500" b="1" i="0" dirty="0">
                <a:solidFill>
                  <a:srgbClr val="000000"/>
                </a:solidFill>
                <a:effectLst/>
                <a:latin typeface="Lato"/>
              </a:rPr>
              <a:t>   ♣ Aucune installation requise - cliquez sur un lien, asseyez-vous et jouez.</a:t>
            </a:r>
          </a:p>
          <a:p>
            <a:endParaRPr lang="fr-FR" sz="2500" b="0" i="0" dirty="0">
              <a:solidFill>
                <a:srgbClr val="000000"/>
              </a:solidFill>
              <a:effectLst/>
              <a:latin typeface="Lato"/>
            </a:endParaRPr>
          </a:p>
          <a:p>
            <a:pPr marL="0" indent="0">
              <a:buNone/>
            </a:pPr>
            <a:r>
              <a:rPr lang="fr-FR" sz="2900" b="1" i="0" dirty="0">
                <a:solidFill>
                  <a:srgbClr val="000000"/>
                </a:solidFill>
                <a:effectLst/>
                <a:latin typeface="Lato"/>
              </a:rPr>
              <a:t>                                                        </a:t>
            </a:r>
            <a:r>
              <a:rPr lang="fr-FR" sz="2900" b="1" i="0" u="sng" dirty="0">
                <a:solidFill>
                  <a:srgbClr val="000000"/>
                </a:solidFill>
                <a:effectLst/>
                <a:latin typeface="Lato"/>
              </a:rPr>
              <a:t>LES INCONVENIENTS</a:t>
            </a:r>
          </a:p>
          <a:p>
            <a:pPr marL="0" indent="0">
              <a:buNone/>
            </a:pPr>
            <a:endParaRPr lang="fr-FR" sz="2900" b="1" i="0" u="sng" dirty="0">
              <a:solidFill>
                <a:srgbClr val="000000"/>
              </a:solidFill>
              <a:effectLst/>
              <a:latin typeface="Lato"/>
            </a:endParaRPr>
          </a:p>
          <a:p>
            <a:r>
              <a:rPr lang="fr-FR" sz="2500" b="0" i="0" dirty="0">
                <a:solidFill>
                  <a:srgbClr val="000000"/>
                </a:solidFill>
                <a:effectLst/>
                <a:latin typeface="Lato"/>
              </a:rPr>
              <a:t>   ♣ </a:t>
            </a:r>
            <a:r>
              <a:rPr lang="fr-FR" sz="2500" b="1" i="0" dirty="0">
                <a:solidFill>
                  <a:srgbClr val="000000"/>
                </a:solidFill>
                <a:effectLst/>
                <a:latin typeface="Lato"/>
              </a:rPr>
              <a:t>avoir une webcam et un microphone adéquate ( bien que ce ne soit pas obligé )</a:t>
            </a:r>
          </a:p>
          <a:p>
            <a:r>
              <a:rPr lang="fr-FR" sz="2500" b="1" i="0" dirty="0">
                <a:solidFill>
                  <a:srgbClr val="000000"/>
                </a:solidFill>
                <a:effectLst/>
                <a:latin typeface="Lato"/>
              </a:rPr>
              <a:t>   ♣ Avoir une connexion correct ou si c’est pas le cas faire un partage de connexion en 4G avec votre téléphone</a:t>
            </a:r>
          </a:p>
          <a:p>
            <a:pPr marL="0" indent="0">
              <a:buNone/>
            </a:pPr>
            <a:r>
              <a:rPr lang="fr-FR" sz="2500" b="0" i="0" dirty="0">
                <a:solidFill>
                  <a:srgbClr val="000000"/>
                </a:solidFill>
                <a:effectLst/>
                <a:latin typeface="Lato"/>
              </a:rPr>
              <a:t>                                            </a:t>
            </a:r>
            <a:r>
              <a:rPr lang="fr-FR" sz="2900" b="1" i="0" dirty="0">
                <a:solidFill>
                  <a:srgbClr val="000000"/>
                </a:solidFill>
                <a:effectLst/>
                <a:latin typeface="Lato"/>
              </a:rPr>
              <a:t>(  la 4G AMELIORE GRANDEMANT LA BANDE PASSANTE </a:t>
            </a:r>
            <a:r>
              <a:rPr lang="fr-FR" sz="2500" b="0" i="0" dirty="0">
                <a:solidFill>
                  <a:srgbClr val="000000"/>
                </a:solidFill>
                <a:effectLst/>
                <a:latin typeface="Lato"/>
              </a:rPr>
              <a:t>)</a:t>
            </a:r>
          </a:p>
          <a:p>
            <a:r>
              <a:rPr lang="fr-FR" sz="2800" b="0" i="0" dirty="0">
                <a:solidFill>
                  <a:srgbClr val="000000"/>
                </a:solidFill>
                <a:effectLst/>
                <a:latin typeface="Lato"/>
              </a:rPr>
              <a:t>   ♣ 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Lato"/>
              </a:rPr>
              <a:t>Une Participation est demandée mais jouez c’est l’adopter</a:t>
            </a:r>
          </a:p>
          <a:p>
            <a:pPr marL="0" indent="0">
              <a:buNone/>
            </a:pP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60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20DF1-84DF-4C4F-9BFC-078D599D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SCORES</a:t>
            </a:r>
            <a:br>
              <a:rPr lang="fr-FR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Vous pouvez voir les scores en cours et les résultats des tableaux terminés en cliquant sur le bouton </a:t>
            </a:r>
            <a:r>
              <a:rPr lang="fr-FR" sz="1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Scores</a:t>
            </a:r>
            <a:r>
              <a:rPr lang="fr-FR" sz="1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. La fenêtre des scores est également affichée à la fin de chaque tour. La première chose que vous voyez est la liste de classement.</a:t>
            </a:r>
            <a:endParaRPr lang="fr-FR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61FDA82-E36B-4506-90F9-EF0660FEB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324070" cy="4954116"/>
          </a:xfr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C3AE1F4B-EC37-4D92-A5FD-92EAFC93C47E}"/>
              </a:ext>
            </a:extLst>
          </p:cNvPr>
          <p:cNvSpPr/>
          <p:nvPr/>
        </p:nvSpPr>
        <p:spPr>
          <a:xfrm>
            <a:off x="2817045" y="2491347"/>
            <a:ext cx="485332" cy="162581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17BCFCA-C525-40C5-BC55-E230071F25EA}"/>
              </a:ext>
            </a:extLst>
          </p:cNvPr>
          <p:cNvSpPr/>
          <p:nvPr/>
        </p:nvSpPr>
        <p:spPr>
          <a:xfrm>
            <a:off x="914400" y="2377109"/>
            <a:ext cx="1972038" cy="3910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Fermeture de la fenêtre et revenir au Jeu</a:t>
            </a:r>
          </a:p>
          <a:p>
            <a:pPr algn="ctr"/>
            <a:r>
              <a:rPr lang="fr-FR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FFAAA6C2-47DC-47B8-9FB9-092894F8E1F6}"/>
              </a:ext>
            </a:extLst>
          </p:cNvPr>
          <p:cNvSpPr/>
          <p:nvPr/>
        </p:nvSpPr>
        <p:spPr>
          <a:xfrm>
            <a:off x="2817045" y="2984336"/>
            <a:ext cx="1132998" cy="162581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DCF4DB3-7CA9-4FE3-9514-7AD45191EFFE}"/>
              </a:ext>
            </a:extLst>
          </p:cNvPr>
          <p:cNvSpPr/>
          <p:nvPr/>
        </p:nvSpPr>
        <p:spPr>
          <a:xfrm>
            <a:off x="914400" y="2893639"/>
            <a:ext cx="1972038" cy="391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 sur Nom du Joueur pour voir le score de cette Paire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A123DB01-BF6C-4D7B-AA5A-7669E642EC72}"/>
              </a:ext>
            </a:extLst>
          </p:cNvPr>
          <p:cNvSpPr/>
          <p:nvPr/>
        </p:nvSpPr>
        <p:spPr>
          <a:xfrm>
            <a:off x="2415704" y="5896599"/>
            <a:ext cx="1132998" cy="162581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15EE6BD-BEB8-4F88-99E5-45837196ADCC}"/>
              </a:ext>
            </a:extLst>
          </p:cNvPr>
          <p:cNvSpPr/>
          <p:nvPr/>
        </p:nvSpPr>
        <p:spPr>
          <a:xfrm>
            <a:off x="914400" y="5782363"/>
            <a:ext cx="1972038" cy="391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 sur Numéro de la donne pour voir le score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5BF62CE0-B26D-446E-B573-A599B3CE581C}"/>
              </a:ext>
            </a:extLst>
          </p:cNvPr>
          <p:cNvSpPr/>
          <p:nvPr/>
        </p:nvSpPr>
        <p:spPr>
          <a:xfrm rot="10800000">
            <a:off x="7609555" y="3320176"/>
            <a:ext cx="652996" cy="180904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3745BB7-9F20-4B17-A138-1E6FB0C27474}"/>
              </a:ext>
            </a:extLst>
          </p:cNvPr>
          <p:cNvSpPr/>
          <p:nvPr/>
        </p:nvSpPr>
        <p:spPr>
          <a:xfrm>
            <a:off x="8176054" y="3217411"/>
            <a:ext cx="1972038" cy="391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 Donne jouées par la Paire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6EB22F0-27EE-45C7-A41C-674B91111110}"/>
              </a:ext>
            </a:extLst>
          </p:cNvPr>
          <p:cNvSpPr/>
          <p:nvPr/>
        </p:nvSpPr>
        <p:spPr>
          <a:xfrm rot="10800000">
            <a:off x="7331527" y="2860687"/>
            <a:ext cx="910431" cy="162582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3388E1A-EDE3-4B65-9CE0-FB1F3E94A46D}"/>
              </a:ext>
            </a:extLst>
          </p:cNvPr>
          <p:cNvSpPr/>
          <p:nvPr/>
        </p:nvSpPr>
        <p:spPr>
          <a:xfrm>
            <a:off x="8176054" y="2722988"/>
            <a:ext cx="1972038" cy="391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IMP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7FA5A0D-0824-4096-BD02-31DABAFA8B95}"/>
              </a:ext>
            </a:extLst>
          </p:cNvPr>
          <p:cNvSpPr/>
          <p:nvPr/>
        </p:nvSpPr>
        <p:spPr>
          <a:xfrm>
            <a:off x="8176054" y="4848083"/>
            <a:ext cx="1972038" cy="5900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ASCENSEUR  pour Monter et descendre afin de voir toutes les paires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A2D41F83-B75B-4361-9215-B1AA8EE1DAC9}"/>
              </a:ext>
            </a:extLst>
          </p:cNvPr>
          <p:cNvSpPr/>
          <p:nvPr/>
        </p:nvSpPr>
        <p:spPr>
          <a:xfrm rot="10800000">
            <a:off x="7786742" y="5068966"/>
            <a:ext cx="389312" cy="180904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5CF1F2E-9DA4-4E69-A85F-DA89E8C561EB}"/>
              </a:ext>
            </a:extLst>
          </p:cNvPr>
          <p:cNvSpPr/>
          <p:nvPr/>
        </p:nvSpPr>
        <p:spPr>
          <a:xfrm>
            <a:off x="4864444" y="5602566"/>
            <a:ext cx="1231556" cy="1797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DONNES</a:t>
            </a:r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76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4F6B8-DB20-4038-9919-A5ED9A5D6A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b="1" dirty="0"/>
              <a:t>Test camera et microphone la première fois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B959C1-26B4-4B0B-A294-F8B5472DE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AllEZ</a:t>
            </a:r>
            <a: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 Onglet RESSOURCE</a:t>
            </a:r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</a:t>
            </a:r>
            <a: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CAMERA </a:t>
            </a:r>
            <a:r>
              <a:rPr lang="fr-F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</a:t>
            </a:r>
            <a: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MICRO                                               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0E3A09-1F14-4972-8B20-4C60F7CD6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5" y="2166551"/>
            <a:ext cx="4061253" cy="4415482"/>
          </a:xfrm>
          <a:prstGeom prst="rect">
            <a:avLst/>
          </a:prstGeom>
        </p:spPr>
      </p:pic>
      <p:sp>
        <p:nvSpPr>
          <p:cNvPr id="6" name="Flèche : droite à entaille 5">
            <a:extLst>
              <a:ext uri="{FF2B5EF4-FFF2-40B4-BE49-F238E27FC236}">
                <a16:creationId xmlns:a16="http://schemas.microsoft.com/office/drawing/2014/main" id="{E18C1C24-BDF6-49D8-85EA-857AF57F86C1}"/>
              </a:ext>
            </a:extLst>
          </p:cNvPr>
          <p:cNvSpPr/>
          <p:nvPr/>
        </p:nvSpPr>
        <p:spPr>
          <a:xfrm rot="1789260">
            <a:off x="2959575" y="2121443"/>
            <a:ext cx="564701" cy="90216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2FEEC22-07C0-46E3-80B7-03638BFC9DC7}"/>
              </a:ext>
            </a:extLst>
          </p:cNvPr>
          <p:cNvSpPr/>
          <p:nvPr/>
        </p:nvSpPr>
        <p:spPr>
          <a:xfrm>
            <a:off x="233265" y="6311899"/>
            <a:ext cx="2146041" cy="2059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Cliquez sur ce lien</a:t>
            </a:r>
          </a:p>
        </p:txBody>
      </p:sp>
      <p:sp>
        <p:nvSpPr>
          <p:cNvPr id="10" name="Flèche : virage 9">
            <a:extLst>
              <a:ext uri="{FF2B5EF4-FFF2-40B4-BE49-F238E27FC236}">
                <a16:creationId xmlns:a16="http://schemas.microsoft.com/office/drawing/2014/main" id="{FD449B84-4821-4C1B-9B28-113A5285B4FB}"/>
              </a:ext>
            </a:extLst>
          </p:cNvPr>
          <p:cNvSpPr/>
          <p:nvPr/>
        </p:nvSpPr>
        <p:spPr>
          <a:xfrm>
            <a:off x="233265" y="5859624"/>
            <a:ext cx="198446" cy="400759"/>
          </a:xfrm>
          <a:prstGeom prst="bentArrow">
            <a:avLst>
              <a:gd name="adj1" fmla="val 38518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7A979E0-22E7-4363-940B-CD4665B84507}"/>
              </a:ext>
            </a:extLst>
          </p:cNvPr>
          <p:cNvSpPr/>
          <p:nvPr/>
        </p:nvSpPr>
        <p:spPr>
          <a:xfrm>
            <a:off x="838200" y="1845520"/>
            <a:ext cx="247135" cy="1960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3BC17C7-4BBF-49FC-AB65-13EF497EA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03" y="2182998"/>
            <a:ext cx="4290612" cy="4524044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27FBFD38-87FC-4E9F-89DF-2F75F6F8722E}"/>
              </a:ext>
            </a:extLst>
          </p:cNvPr>
          <p:cNvSpPr/>
          <p:nvPr/>
        </p:nvSpPr>
        <p:spPr>
          <a:xfrm>
            <a:off x="5689572" y="1825625"/>
            <a:ext cx="247135" cy="219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CFA86DC-D81A-4D38-87D3-DC05EA88E0BB}"/>
              </a:ext>
            </a:extLst>
          </p:cNvPr>
          <p:cNvSpPr/>
          <p:nvPr/>
        </p:nvSpPr>
        <p:spPr>
          <a:xfrm>
            <a:off x="5645620" y="4445020"/>
            <a:ext cx="247135" cy="234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B19DDEDA-02DB-437A-97E8-337472484A17}"/>
              </a:ext>
            </a:extLst>
          </p:cNvPr>
          <p:cNvSpPr/>
          <p:nvPr/>
        </p:nvSpPr>
        <p:spPr>
          <a:xfrm>
            <a:off x="6012235" y="4529105"/>
            <a:ext cx="304800" cy="6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7DF3BE6-646E-4CA5-8715-7FD5D3DC0F57}"/>
              </a:ext>
            </a:extLst>
          </p:cNvPr>
          <p:cNvSpPr/>
          <p:nvPr/>
        </p:nvSpPr>
        <p:spPr>
          <a:xfrm>
            <a:off x="5065434" y="5316191"/>
            <a:ext cx="247135" cy="234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55A2A0-5C73-40C0-9B9C-0F0528CE575D}"/>
              </a:ext>
            </a:extLst>
          </p:cNvPr>
          <p:cNvSpPr/>
          <p:nvPr/>
        </p:nvSpPr>
        <p:spPr>
          <a:xfrm>
            <a:off x="4475079" y="5596741"/>
            <a:ext cx="1427847" cy="984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tout Marche bien vous devriez voir apparaitre votre </a:t>
            </a:r>
            <a:r>
              <a:rPr lang="fr-FR" sz="12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Tete</a:t>
            </a:r>
            <a:endParaRPr lang="fr-FR" sz="12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54571224-0F95-483F-BADE-F4A0163028F3}"/>
              </a:ext>
            </a:extLst>
          </p:cNvPr>
          <p:cNvSpPr/>
          <p:nvPr/>
        </p:nvSpPr>
        <p:spPr>
          <a:xfrm>
            <a:off x="5922964" y="5994101"/>
            <a:ext cx="377509" cy="6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AC02C02-8401-47F5-9DDF-1BB2100EAA23}"/>
              </a:ext>
            </a:extLst>
          </p:cNvPr>
          <p:cNvSpPr/>
          <p:nvPr/>
        </p:nvSpPr>
        <p:spPr>
          <a:xfrm>
            <a:off x="9217469" y="1865954"/>
            <a:ext cx="247135" cy="1795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00EF1B9-7044-4AB1-A46F-271B225E0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09" y="2085829"/>
            <a:ext cx="3334509" cy="4621214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0C26AA1-EE17-421D-B780-ABC6017964A0}"/>
              </a:ext>
            </a:extLst>
          </p:cNvPr>
          <p:cNvSpPr/>
          <p:nvPr/>
        </p:nvSpPr>
        <p:spPr>
          <a:xfrm>
            <a:off x="9588843" y="3492843"/>
            <a:ext cx="502508" cy="906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EEDB9F-4DDA-46F2-BEDA-A570DC1217A4}"/>
              </a:ext>
            </a:extLst>
          </p:cNvPr>
          <p:cNvSpPr/>
          <p:nvPr/>
        </p:nvSpPr>
        <p:spPr>
          <a:xfrm>
            <a:off x="11239638" y="2669061"/>
            <a:ext cx="863943" cy="1178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tout Marche bien vous devriez voir CECI</a:t>
            </a:r>
          </a:p>
        </p:txBody>
      </p:sp>
      <p:sp>
        <p:nvSpPr>
          <p:cNvPr id="29" name="Flèche : gauche 28">
            <a:extLst>
              <a:ext uri="{FF2B5EF4-FFF2-40B4-BE49-F238E27FC236}">
                <a16:creationId xmlns:a16="http://schemas.microsoft.com/office/drawing/2014/main" id="{DA272EAA-3CC8-428A-AECB-ACB201E6C389}"/>
              </a:ext>
            </a:extLst>
          </p:cNvPr>
          <p:cNvSpPr/>
          <p:nvPr/>
        </p:nvSpPr>
        <p:spPr>
          <a:xfrm rot="21068411">
            <a:off x="10422829" y="3292952"/>
            <a:ext cx="722196" cy="809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0760CF1B-0505-476F-ADE8-B86D952FC9DC}"/>
              </a:ext>
            </a:extLst>
          </p:cNvPr>
          <p:cNvSpPr/>
          <p:nvPr/>
        </p:nvSpPr>
        <p:spPr>
          <a:xfrm>
            <a:off x="10023130" y="4954599"/>
            <a:ext cx="1713599" cy="1865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Choix de votre micro</a:t>
            </a:r>
          </a:p>
        </p:txBody>
      </p:sp>
      <p:sp>
        <p:nvSpPr>
          <p:cNvPr id="31" name="Flèche : gauche 30">
            <a:extLst>
              <a:ext uri="{FF2B5EF4-FFF2-40B4-BE49-F238E27FC236}">
                <a16:creationId xmlns:a16="http://schemas.microsoft.com/office/drawing/2014/main" id="{3B7E2A18-AB4E-43F6-964E-FD511DC5CABC}"/>
              </a:ext>
            </a:extLst>
          </p:cNvPr>
          <p:cNvSpPr/>
          <p:nvPr/>
        </p:nvSpPr>
        <p:spPr>
          <a:xfrm rot="3089191" flipV="1">
            <a:off x="10581958" y="4740170"/>
            <a:ext cx="328082" cy="812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F057559F-99A8-4859-AE9B-4539A62D7648}"/>
              </a:ext>
            </a:extLst>
          </p:cNvPr>
          <p:cNvSpPr/>
          <p:nvPr/>
        </p:nvSpPr>
        <p:spPr>
          <a:xfrm>
            <a:off x="9211947" y="6176963"/>
            <a:ext cx="2524782" cy="5300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Si tout est ok , On passe a l’inscription</a:t>
            </a:r>
          </a:p>
        </p:txBody>
      </p:sp>
    </p:spTree>
    <p:extLst>
      <p:ext uri="{BB962C8B-B14F-4D97-AF65-F5344CB8AC3E}">
        <p14:creationId xmlns:p14="http://schemas.microsoft.com/office/powerpoint/2010/main" val="401394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E79EA3-DC96-488E-8551-A5766B435A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E605F5-6FB7-433F-A2E4-C665CD39A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C90132-AAB0-489A-9224-681FD617C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lèche : droite à entaille 5">
            <a:extLst>
              <a:ext uri="{FF2B5EF4-FFF2-40B4-BE49-F238E27FC236}">
                <a16:creationId xmlns:a16="http://schemas.microsoft.com/office/drawing/2014/main" id="{0FC454F7-EB59-41D6-96C6-170FCC2C8BC1}"/>
              </a:ext>
            </a:extLst>
          </p:cNvPr>
          <p:cNvSpPr/>
          <p:nvPr/>
        </p:nvSpPr>
        <p:spPr>
          <a:xfrm>
            <a:off x="2886075" y="1685925"/>
            <a:ext cx="660141" cy="1714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F35D5B6-9FD2-4886-89B5-21DD1D82227F}"/>
              </a:ext>
            </a:extLst>
          </p:cNvPr>
          <p:cNvSpPr/>
          <p:nvPr/>
        </p:nvSpPr>
        <p:spPr>
          <a:xfrm>
            <a:off x="485775" y="1524000"/>
            <a:ext cx="2314575" cy="10214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</a:rPr>
              <a:t>RealBridge</a:t>
            </a:r>
            <a:r>
              <a:rPr lang="fr-FR" sz="1200" b="1" dirty="0">
                <a:solidFill>
                  <a:schemeClr val="tx1"/>
                </a:solidFill>
              </a:rPr>
              <a:t> propose des sessions pour vous familiarise avec la plateforme . Elles se composent de 8 Donnes totalement gratuite</a:t>
            </a: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D777858A-5419-4D39-B69B-B63D90AD32BF}"/>
              </a:ext>
            </a:extLst>
          </p:cNvPr>
          <p:cNvSpPr/>
          <p:nvPr/>
        </p:nvSpPr>
        <p:spPr>
          <a:xfrm>
            <a:off x="3450966" y="4190999"/>
            <a:ext cx="359034" cy="244792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à entaille 11">
            <a:extLst>
              <a:ext uri="{FF2B5EF4-FFF2-40B4-BE49-F238E27FC236}">
                <a16:creationId xmlns:a16="http://schemas.microsoft.com/office/drawing/2014/main" id="{F4BDD4FB-5EA1-41E3-9F31-1E8AE120DD4B}"/>
              </a:ext>
            </a:extLst>
          </p:cNvPr>
          <p:cNvSpPr/>
          <p:nvPr/>
        </p:nvSpPr>
        <p:spPr>
          <a:xfrm>
            <a:off x="2676525" y="5307012"/>
            <a:ext cx="660141" cy="1714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BD350E9-8F73-462E-9907-356969EAB70B}"/>
              </a:ext>
            </a:extLst>
          </p:cNvPr>
          <p:cNvSpPr/>
          <p:nvPr/>
        </p:nvSpPr>
        <p:spPr>
          <a:xfrm>
            <a:off x="304800" y="4887912"/>
            <a:ext cx="2314575" cy="847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Dates des sessions proposées . Attention a bien prendre les horaires  CET EUROPE .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CDA4F68-3CDA-4E5C-A591-069320010396}"/>
              </a:ext>
            </a:extLst>
          </p:cNvPr>
          <p:cNvSpPr/>
          <p:nvPr/>
        </p:nvSpPr>
        <p:spPr>
          <a:xfrm>
            <a:off x="304800" y="3098801"/>
            <a:ext cx="2314575" cy="847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Pour avoir La page en Français , Clic droit de votre souris et traduire en français                                  ( Pour CHROME )</a:t>
            </a:r>
          </a:p>
        </p:txBody>
      </p:sp>
      <p:sp>
        <p:nvSpPr>
          <p:cNvPr id="17" name="Flèche : droite à entaille 16">
            <a:extLst>
              <a:ext uri="{FF2B5EF4-FFF2-40B4-BE49-F238E27FC236}">
                <a16:creationId xmlns:a16="http://schemas.microsoft.com/office/drawing/2014/main" id="{D4DCF563-BF7D-4456-A9AF-10CC841A2FA5}"/>
              </a:ext>
            </a:extLst>
          </p:cNvPr>
          <p:cNvSpPr/>
          <p:nvPr/>
        </p:nvSpPr>
        <p:spPr>
          <a:xfrm rot="12258387">
            <a:off x="8072887" y="3581570"/>
            <a:ext cx="1010256" cy="1686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663AF05-F0B1-46B9-B7F2-2B94B29A7CD9}"/>
              </a:ext>
            </a:extLst>
          </p:cNvPr>
          <p:cNvSpPr/>
          <p:nvPr/>
        </p:nvSpPr>
        <p:spPr>
          <a:xfrm>
            <a:off x="9115425" y="3563936"/>
            <a:ext cx="2314575" cy="847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Cliquez sur ce lien pour votre inscription  et suivez les consignes très simples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D57E6-BF8C-4CEB-9B44-7737F222C1B1}"/>
              </a:ext>
            </a:extLst>
          </p:cNvPr>
          <p:cNvSpPr/>
          <p:nvPr/>
        </p:nvSpPr>
        <p:spPr>
          <a:xfrm>
            <a:off x="3715264" y="288325"/>
            <a:ext cx="5717059" cy="3562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Rendez vous sur la page : https://realbridge.online/</a:t>
            </a:r>
            <a:r>
              <a:rPr lang="fr-FR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DA8CCEF-6AEB-4E39-9E36-311255BAEE07}"/>
              </a:ext>
            </a:extLst>
          </p:cNvPr>
          <p:cNvSpPr/>
          <p:nvPr/>
        </p:nvSpPr>
        <p:spPr>
          <a:xfrm>
            <a:off x="9073072" y="1933830"/>
            <a:ext cx="2314575" cy="847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Vous pouvez visitez le site grâce a ces onglets</a:t>
            </a:r>
          </a:p>
        </p:txBody>
      </p:sp>
      <p:sp>
        <p:nvSpPr>
          <p:cNvPr id="16" name="Flèche : droite à entaille 15">
            <a:extLst>
              <a:ext uri="{FF2B5EF4-FFF2-40B4-BE49-F238E27FC236}">
                <a16:creationId xmlns:a16="http://schemas.microsoft.com/office/drawing/2014/main" id="{71DB4C83-CB2A-47B5-9D9C-D208C588A40A}"/>
              </a:ext>
            </a:extLst>
          </p:cNvPr>
          <p:cNvSpPr/>
          <p:nvPr/>
        </p:nvSpPr>
        <p:spPr>
          <a:xfrm rot="13329751">
            <a:off x="8971663" y="1552959"/>
            <a:ext cx="668526" cy="1920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à entaille 17">
            <a:extLst>
              <a:ext uri="{FF2B5EF4-FFF2-40B4-BE49-F238E27FC236}">
                <a16:creationId xmlns:a16="http://schemas.microsoft.com/office/drawing/2014/main" id="{AB074D9C-EC46-4309-9DE9-72D7146E402F}"/>
              </a:ext>
            </a:extLst>
          </p:cNvPr>
          <p:cNvSpPr/>
          <p:nvPr/>
        </p:nvSpPr>
        <p:spPr>
          <a:xfrm rot="16772373">
            <a:off x="10090997" y="1532492"/>
            <a:ext cx="632461" cy="1719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31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9F0D0-87A1-43D4-9339-B945897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616"/>
            <a:ext cx="10515600" cy="116977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 votre inscription</a:t>
            </a:r>
            <a:br>
              <a:rPr lang="fr-FR" b="1" dirty="0"/>
            </a:br>
            <a:r>
              <a:rPr lang="fr-FR" sz="1800" b="1" dirty="0"/>
              <a:t>Vous allez recevoir un mail de confirmation ( 3 heures ou 2 heures avant le début du jeu )</a:t>
            </a:r>
            <a:br>
              <a:rPr lang="fr-FR" sz="1800" b="1" dirty="0"/>
            </a:br>
            <a:r>
              <a:rPr lang="fr-FR" sz="1800" b="1" dirty="0"/>
              <a:t>Surveillez votre boite mail – Il se présentera comme ceci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DD9883C-CDD7-4BF4-8C42-E21D165D2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" y="1416909"/>
            <a:ext cx="11203458" cy="5441092"/>
          </a:xfr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B66A031-E1D9-481C-BDBB-35142D61329D}"/>
              </a:ext>
            </a:extLst>
          </p:cNvPr>
          <p:cNvSpPr/>
          <p:nvPr/>
        </p:nvSpPr>
        <p:spPr>
          <a:xfrm>
            <a:off x="9588843" y="1340705"/>
            <a:ext cx="1823517" cy="2903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Date de l’événement</a:t>
            </a:r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9B49E4B2-B31A-447F-B50B-FACEC019FADC}"/>
              </a:ext>
            </a:extLst>
          </p:cNvPr>
          <p:cNvSpPr/>
          <p:nvPr/>
        </p:nvSpPr>
        <p:spPr>
          <a:xfrm>
            <a:off x="8839199" y="1416909"/>
            <a:ext cx="683741" cy="1153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0B8BE99-D13F-4A87-94EE-EFCE0A08EC6C}"/>
              </a:ext>
            </a:extLst>
          </p:cNvPr>
          <p:cNvSpPr/>
          <p:nvPr/>
        </p:nvSpPr>
        <p:spPr>
          <a:xfrm>
            <a:off x="7875372" y="1932065"/>
            <a:ext cx="2821794" cy="2903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Connection 30 mn avant le début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66C0B50-D5B6-4909-B6EF-DD58BF6FCA37}"/>
              </a:ext>
            </a:extLst>
          </p:cNvPr>
          <p:cNvSpPr/>
          <p:nvPr/>
        </p:nvSpPr>
        <p:spPr>
          <a:xfrm>
            <a:off x="6915663" y="2491647"/>
            <a:ext cx="4291914" cy="2903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Pour ceux qui ont des Macs – utilisez SAFARI comme explorateur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59CF0D1F-0904-470E-B725-2A67DA32F8C9}"/>
              </a:ext>
            </a:extLst>
          </p:cNvPr>
          <p:cNvSpPr/>
          <p:nvPr/>
        </p:nvSpPr>
        <p:spPr>
          <a:xfrm>
            <a:off x="6915663" y="2837344"/>
            <a:ext cx="4291914" cy="2903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Pour Les autres – utilisez CHROME comme explorateur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10D03E33-3C13-4E7D-9C76-597819CB9D61}"/>
              </a:ext>
            </a:extLst>
          </p:cNvPr>
          <p:cNvSpPr/>
          <p:nvPr/>
        </p:nvSpPr>
        <p:spPr>
          <a:xfrm>
            <a:off x="3062415" y="2721429"/>
            <a:ext cx="3797643" cy="1212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3CAF1F41-DB58-4905-A672-C7145592F0E9}"/>
              </a:ext>
            </a:extLst>
          </p:cNvPr>
          <p:cNvSpPr/>
          <p:nvPr/>
        </p:nvSpPr>
        <p:spPr>
          <a:xfrm>
            <a:off x="3206577" y="1949891"/>
            <a:ext cx="4602893" cy="564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angle droit à deux pointes 19">
            <a:extLst>
              <a:ext uri="{FF2B5EF4-FFF2-40B4-BE49-F238E27FC236}">
                <a16:creationId xmlns:a16="http://schemas.microsoft.com/office/drawing/2014/main" id="{DCBDC201-653F-4605-9183-0A140BC87012}"/>
              </a:ext>
            </a:extLst>
          </p:cNvPr>
          <p:cNvSpPr/>
          <p:nvPr/>
        </p:nvSpPr>
        <p:spPr>
          <a:xfrm rot="5400000">
            <a:off x="3053189" y="1854978"/>
            <a:ext cx="112827" cy="189826"/>
          </a:xfrm>
          <a:prstGeom prst="left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CF9D75F-B26E-4611-BBA4-23D7594504E2}"/>
              </a:ext>
            </a:extLst>
          </p:cNvPr>
          <p:cNvSpPr/>
          <p:nvPr/>
        </p:nvSpPr>
        <p:spPr>
          <a:xfrm>
            <a:off x="6363393" y="3572801"/>
            <a:ext cx="3159547" cy="1505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Lien pour tester votre webcam et microphone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90E1FEC1-D155-4E09-ACD8-AD4876CBA8D3}"/>
              </a:ext>
            </a:extLst>
          </p:cNvPr>
          <p:cNvSpPr/>
          <p:nvPr/>
        </p:nvSpPr>
        <p:spPr>
          <a:xfrm>
            <a:off x="3693639" y="3661125"/>
            <a:ext cx="2608307" cy="4571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0E77579-DB4E-4C35-9269-EC6B3A8CD802}"/>
              </a:ext>
            </a:extLst>
          </p:cNvPr>
          <p:cNvSpPr/>
          <p:nvPr/>
        </p:nvSpPr>
        <p:spPr>
          <a:xfrm>
            <a:off x="5565439" y="4914281"/>
            <a:ext cx="2132044" cy="6206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Si vous avez un Partenaire , cliquez sur ce lien – Vous serez redirigé vers le  LOGIN</a:t>
            </a:r>
          </a:p>
        </p:txBody>
      </p:sp>
      <p:sp>
        <p:nvSpPr>
          <p:cNvPr id="25" name="Flèche : gauche 24">
            <a:extLst>
              <a:ext uri="{FF2B5EF4-FFF2-40B4-BE49-F238E27FC236}">
                <a16:creationId xmlns:a16="http://schemas.microsoft.com/office/drawing/2014/main" id="{806E99E5-9F68-4156-BEBD-106931C175E3}"/>
              </a:ext>
            </a:extLst>
          </p:cNvPr>
          <p:cNvSpPr/>
          <p:nvPr/>
        </p:nvSpPr>
        <p:spPr>
          <a:xfrm rot="16200000">
            <a:off x="6423454" y="5640538"/>
            <a:ext cx="284206" cy="1318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FB83B99-3BFB-4FF2-B97C-5BEB60A5B6CA}"/>
              </a:ext>
            </a:extLst>
          </p:cNvPr>
          <p:cNvSpPr/>
          <p:nvPr/>
        </p:nvSpPr>
        <p:spPr>
          <a:xfrm>
            <a:off x="8593957" y="4914282"/>
            <a:ext cx="2321180" cy="5738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Si vous n’avez pas de  Partenaire , cliquez sur ce lien - Vous serez redirigé vers le  LOGIN</a:t>
            </a:r>
          </a:p>
        </p:txBody>
      </p:sp>
      <p:sp>
        <p:nvSpPr>
          <p:cNvPr id="27" name="Flèche : gauche 26">
            <a:extLst>
              <a:ext uri="{FF2B5EF4-FFF2-40B4-BE49-F238E27FC236}">
                <a16:creationId xmlns:a16="http://schemas.microsoft.com/office/drawing/2014/main" id="{5827764D-6545-4B12-9EAC-48CC4A5A7759}"/>
              </a:ext>
            </a:extLst>
          </p:cNvPr>
          <p:cNvSpPr/>
          <p:nvPr/>
        </p:nvSpPr>
        <p:spPr>
          <a:xfrm rot="16200000">
            <a:off x="9772135" y="5611083"/>
            <a:ext cx="284206" cy="1318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15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09222-2E86-47FF-9E39-FA9B7EE6C4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b="1" dirty="0"/>
              <a:t>LOGIN DE CONNECTION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6D15C83-271D-4AD6-A3CB-D6E95B67F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41" y="1825625"/>
            <a:ext cx="7455243" cy="4731694"/>
          </a:xfr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CBE45CD-4DE6-4244-A6DD-68B16E631623}"/>
              </a:ext>
            </a:extLst>
          </p:cNvPr>
          <p:cNvSpPr/>
          <p:nvPr/>
        </p:nvSpPr>
        <p:spPr>
          <a:xfrm>
            <a:off x="8592066" y="1906481"/>
            <a:ext cx="1499286" cy="4118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Pouvez Choisir votre Langue</a:t>
            </a:r>
          </a:p>
        </p:txBody>
      </p:sp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5E23ADE2-963F-4AA8-8C9E-38C868E106D5}"/>
              </a:ext>
            </a:extLst>
          </p:cNvPr>
          <p:cNvSpPr/>
          <p:nvPr/>
        </p:nvSpPr>
        <p:spPr>
          <a:xfrm rot="20010490">
            <a:off x="8097794" y="2192202"/>
            <a:ext cx="502508" cy="14474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7D4FD7E-8B11-40F7-A381-56892A6E1FA8}"/>
              </a:ext>
            </a:extLst>
          </p:cNvPr>
          <p:cNvSpPr/>
          <p:nvPr/>
        </p:nvSpPr>
        <p:spPr>
          <a:xfrm>
            <a:off x="7339914" y="2596689"/>
            <a:ext cx="2570205" cy="4118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ce n’est déjà fait remplissez votre Prenons et Nom dans cet ordre</a:t>
            </a:r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55103671-7F20-4496-B1F0-3B4262E561D8}"/>
              </a:ext>
            </a:extLst>
          </p:cNvPr>
          <p:cNvSpPr/>
          <p:nvPr/>
        </p:nvSpPr>
        <p:spPr>
          <a:xfrm>
            <a:off x="6820931" y="2730265"/>
            <a:ext cx="502508" cy="14474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C94CC57-978D-4F6F-A6EF-C6CFF5CB7D04}"/>
              </a:ext>
            </a:extLst>
          </p:cNvPr>
          <p:cNvSpPr/>
          <p:nvPr/>
        </p:nvSpPr>
        <p:spPr>
          <a:xfrm>
            <a:off x="8727990" y="4948592"/>
            <a:ext cx="1182129" cy="4118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webcam</a:t>
            </a:r>
          </a:p>
        </p:txBody>
      </p:sp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220E4F04-9228-4522-A507-3C1C9549D41D}"/>
              </a:ext>
            </a:extLst>
          </p:cNvPr>
          <p:cNvSpPr/>
          <p:nvPr/>
        </p:nvSpPr>
        <p:spPr>
          <a:xfrm>
            <a:off x="8209007" y="5082168"/>
            <a:ext cx="502508" cy="14474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4189B66-BBC3-4B9A-907C-B995352F6620}"/>
              </a:ext>
            </a:extLst>
          </p:cNvPr>
          <p:cNvSpPr/>
          <p:nvPr/>
        </p:nvSpPr>
        <p:spPr>
          <a:xfrm>
            <a:off x="7312864" y="5900599"/>
            <a:ext cx="1382176" cy="4118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Micro</a:t>
            </a:r>
          </a:p>
        </p:txBody>
      </p:sp>
      <p:sp>
        <p:nvSpPr>
          <p:cNvPr id="13" name="Flèche : gauche 12">
            <a:extLst>
              <a:ext uri="{FF2B5EF4-FFF2-40B4-BE49-F238E27FC236}">
                <a16:creationId xmlns:a16="http://schemas.microsoft.com/office/drawing/2014/main" id="{2F2E7FD5-AD00-4F4E-B70A-D935F7CA0AD0}"/>
              </a:ext>
            </a:extLst>
          </p:cNvPr>
          <p:cNvSpPr/>
          <p:nvPr/>
        </p:nvSpPr>
        <p:spPr>
          <a:xfrm rot="906195">
            <a:off x="6800177" y="5898837"/>
            <a:ext cx="502508" cy="14474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799B8CE-E7F2-42F8-9E9C-DC853028D800}"/>
              </a:ext>
            </a:extLst>
          </p:cNvPr>
          <p:cNvSpPr/>
          <p:nvPr/>
        </p:nvSpPr>
        <p:spPr>
          <a:xfrm>
            <a:off x="4926227" y="5796937"/>
            <a:ext cx="807308" cy="1612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FB299FB-986F-459C-AADB-3A6A8A85A54C}"/>
              </a:ext>
            </a:extLst>
          </p:cNvPr>
          <p:cNvSpPr/>
          <p:nvPr/>
        </p:nvSpPr>
        <p:spPr>
          <a:xfrm>
            <a:off x="2652583" y="4191472"/>
            <a:ext cx="1474572" cy="2783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Connectez Vous</a:t>
            </a:r>
          </a:p>
        </p:txBody>
      </p:sp>
      <p:sp>
        <p:nvSpPr>
          <p:cNvPr id="17" name="Flèche : gauche 16">
            <a:extLst>
              <a:ext uri="{FF2B5EF4-FFF2-40B4-BE49-F238E27FC236}">
                <a16:creationId xmlns:a16="http://schemas.microsoft.com/office/drawing/2014/main" id="{27317508-C1C5-4E29-BA97-AD9D2ABE2F2C}"/>
              </a:ext>
            </a:extLst>
          </p:cNvPr>
          <p:cNvSpPr/>
          <p:nvPr/>
        </p:nvSpPr>
        <p:spPr>
          <a:xfrm rot="10800000">
            <a:off x="4188940" y="4258383"/>
            <a:ext cx="502508" cy="14474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D0CE53F-200C-4B1E-ADF4-941EF08C88A0}"/>
              </a:ext>
            </a:extLst>
          </p:cNvPr>
          <p:cNvSpPr/>
          <p:nvPr/>
        </p:nvSpPr>
        <p:spPr>
          <a:xfrm>
            <a:off x="7722973" y="3566438"/>
            <a:ext cx="1382176" cy="2316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LAISSER VIDE</a:t>
            </a:r>
          </a:p>
        </p:txBody>
      </p:sp>
      <p:sp>
        <p:nvSpPr>
          <p:cNvPr id="19" name="Flèche : gauche 18">
            <a:extLst>
              <a:ext uri="{FF2B5EF4-FFF2-40B4-BE49-F238E27FC236}">
                <a16:creationId xmlns:a16="http://schemas.microsoft.com/office/drawing/2014/main" id="{F0EA3AD8-AE5D-48AB-8CC4-FFFE6ADA1F45}"/>
              </a:ext>
            </a:extLst>
          </p:cNvPr>
          <p:cNvSpPr/>
          <p:nvPr/>
        </p:nvSpPr>
        <p:spPr>
          <a:xfrm rot="1694483">
            <a:off x="6756659" y="3392593"/>
            <a:ext cx="997145" cy="12053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20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DB8AB-2CEC-42EA-BE6C-998C9B5EDF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b="1" dirty="0"/>
              <a:t>ACCES A LA SALLE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A7CB5E9-6257-4CDC-AD81-7DFF91250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14" y="1842101"/>
            <a:ext cx="7790719" cy="4351338"/>
          </a:xfr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2F095B8-2485-48A3-8A4F-67947934268D}"/>
              </a:ext>
            </a:extLst>
          </p:cNvPr>
          <p:cNvSpPr/>
          <p:nvPr/>
        </p:nvSpPr>
        <p:spPr>
          <a:xfrm rot="10800000" flipH="1" flipV="1">
            <a:off x="395413" y="2239960"/>
            <a:ext cx="2817342" cy="37159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u="sng" dirty="0">
                <a:solidFill>
                  <a:schemeClr val="tx1"/>
                </a:solidFill>
              </a:rPr>
              <a:t>CA Y EST 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  Vous êtes dans la salle Reste plus qu'a vous asseoir . Pour cela Choisissez une table cliquez sur Nord ou Sud </a:t>
            </a:r>
            <a:r>
              <a:rPr lang="fr-FR" b="1" dirty="0">
                <a:solidFill>
                  <a:srgbClr val="FF0000"/>
                </a:solidFill>
              </a:rPr>
              <a:t>( SIT N – SIT S ) </a:t>
            </a:r>
            <a:r>
              <a:rPr lang="fr-FR" sz="1600" b="1" dirty="0">
                <a:solidFill>
                  <a:schemeClr val="tx1"/>
                </a:solidFill>
              </a:rPr>
              <a:t>Votre partenaire fera de même en s’asseyant en face de vous. Et en attendant le début du tournoi faites connaissance avec le logiciel 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8CD2A19-0BB3-4CB5-95ED-368A7FF2344F}"/>
              </a:ext>
            </a:extLst>
          </p:cNvPr>
          <p:cNvSpPr/>
          <p:nvPr/>
        </p:nvSpPr>
        <p:spPr>
          <a:xfrm>
            <a:off x="7718854" y="3080952"/>
            <a:ext cx="963827" cy="2224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Tour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0F18D047-039A-4D03-BD6A-E9733F143069}"/>
              </a:ext>
            </a:extLst>
          </p:cNvPr>
          <p:cNvSpPr/>
          <p:nvPr/>
        </p:nvSpPr>
        <p:spPr>
          <a:xfrm>
            <a:off x="8748582" y="3130379"/>
            <a:ext cx="395417" cy="1153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3E332AF-7EB6-4181-8C5C-7C8A701DAFA4}"/>
              </a:ext>
            </a:extLst>
          </p:cNvPr>
          <p:cNvSpPr/>
          <p:nvPr/>
        </p:nvSpPr>
        <p:spPr>
          <a:xfrm>
            <a:off x="7492313" y="2708307"/>
            <a:ext cx="1087394" cy="2224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Nbr Donnes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C84E8E6C-23A3-4ECA-835F-B8AB81EA0293}"/>
              </a:ext>
            </a:extLst>
          </p:cNvPr>
          <p:cNvSpPr/>
          <p:nvPr/>
        </p:nvSpPr>
        <p:spPr>
          <a:xfrm rot="20023172">
            <a:off x="8583824" y="2683461"/>
            <a:ext cx="395417" cy="1153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C40BA36-CD11-4BE4-9C0E-59C6E2307362}"/>
              </a:ext>
            </a:extLst>
          </p:cNvPr>
          <p:cNvSpPr/>
          <p:nvPr/>
        </p:nvSpPr>
        <p:spPr>
          <a:xfrm>
            <a:off x="7554097" y="2315305"/>
            <a:ext cx="963827" cy="2224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Nbr Table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DDBEACBC-AC77-4D65-A45E-C183B62744FB}"/>
              </a:ext>
            </a:extLst>
          </p:cNvPr>
          <p:cNvSpPr/>
          <p:nvPr/>
        </p:nvSpPr>
        <p:spPr>
          <a:xfrm>
            <a:off x="8583825" y="2364732"/>
            <a:ext cx="395417" cy="1153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793460E-5BE3-4869-B41C-144C3A6076D9}"/>
              </a:ext>
            </a:extLst>
          </p:cNvPr>
          <p:cNvSpPr/>
          <p:nvPr/>
        </p:nvSpPr>
        <p:spPr>
          <a:xfrm>
            <a:off x="7817705" y="4168647"/>
            <a:ext cx="963827" cy="2224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Tchat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098AF8E0-A6A3-4ED4-928A-6AAD3CAD395F}"/>
              </a:ext>
            </a:extLst>
          </p:cNvPr>
          <p:cNvSpPr/>
          <p:nvPr/>
        </p:nvSpPr>
        <p:spPr>
          <a:xfrm>
            <a:off x="8818600" y="4222193"/>
            <a:ext cx="395417" cy="1153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DF0A405-97ED-4497-9DBC-F3FA04BD1D01}"/>
              </a:ext>
            </a:extLst>
          </p:cNvPr>
          <p:cNvSpPr/>
          <p:nvPr/>
        </p:nvSpPr>
        <p:spPr>
          <a:xfrm>
            <a:off x="7599407" y="4736757"/>
            <a:ext cx="1087393" cy="3986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Taper  votre texte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B67CF77F-23C1-4C48-A40D-DBD3C4AC9026}"/>
              </a:ext>
            </a:extLst>
          </p:cNvPr>
          <p:cNvSpPr/>
          <p:nvPr/>
        </p:nvSpPr>
        <p:spPr>
          <a:xfrm>
            <a:off x="8723868" y="4966561"/>
            <a:ext cx="395417" cy="1153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7938B664-05F3-49A6-AA26-32ACBEA47BD8}"/>
              </a:ext>
            </a:extLst>
          </p:cNvPr>
          <p:cNvSpPr/>
          <p:nvPr/>
        </p:nvSpPr>
        <p:spPr>
          <a:xfrm>
            <a:off x="7595288" y="5227120"/>
            <a:ext cx="1087393" cy="3986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Envoyer votre texte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92B7CD7B-A87E-4746-A33C-4CD69E1DEC7B}"/>
              </a:ext>
            </a:extLst>
          </p:cNvPr>
          <p:cNvSpPr/>
          <p:nvPr/>
        </p:nvSpPr>
        <p:spPr>
          <a:xfrm rot="19508423">
            <a:off x="8680161" y="5285313"/>
            <a:ext cx="395417" cy="1153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F070E28-5017-47BE-83D4-DD6B7E8F386E}"/>
              </a:ext>
            </a:extLst>
          </p:cNvPr>
          <p:cNvSpPr/>
          <p:nvPr/>
        </p:nvSpPr>
        <p:spPr>
          <a:xfrm>
            <a:off x="5123937" y="3686432"/>
            <a:ext cx="1087393" cy="3986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Tables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9077B443-1FBF-4D24-A2A5-53F5875F0981}"/>
              </a:ext>
            </a:extLst>
          </p:cNvPr>
          <p:cNvSpPr/>
          <p:nvPr/>
        </p:nvSpPr>
        <p:spPr>
          <a:xfrm rot="20098731">
            <a:off x="6205698" y="3647529"/>
            <a:ext cx="553358" cy="961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59532DDE-25AE-4204-8761-E6994D893627}"/>
              </a:ext>
            </a:extLst>
          </p:cNvPr>
          <p:cNvSpPr/>
          <p:nvPr/>
        </p:nvSpPr>
        <p:spPr>
          <a:xfrm rot="12699964">
            <a:off x="4586533" y="3673107"/>
            <a:ext cx="553358" cy="961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4C06176-5D62-495C-BF9E-156F599D9C4C}"/>
              </a:ext>
            </a:extLst>
          </p:cNvPr>
          <p:cNvSpPr/>
          <p:nvPr/>
        </p:nvSpPr>
        <p:spPr>
          <a:xfrm>
            <a:off x="4901515" y="5730103"/>
            <a:ext cx="3616410" cy="2224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Personnes </a:t>
            </a:r>
            <a:r>
              <a:rPr lang="fr-FR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presentent</a:t>
            </a:r>
            <a:r>
              <a:rPr lang="fr-FR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dans la Salle de jeu</a:t>
            </a: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55EF99D5-9D56-4F16-9983-4C6989AB4282}"/>
              </a:ext>
            </a:extLst>
          </p:cNvPr>
          <p:cNvSpPr/>
          <p:nvPr/>
        </p:nvSpPr>
        <p:spPr>
          <a:xfrm rot="20274730">
            <a:off x="8560788" y="5716604"/>
            <a:ext cx="591159" cy="1099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44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B5DCFD-F795-4108-9C73-4772E69FA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5" y="1538288"/>
            <a:ext cx="11302312" cy="533618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7FA855-1539-48D6-AC35-14F7F33B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63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CONTROLES VIDEO ET AUDIO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C5005D7-94FB-45B2-831E-B1ADC4F6A986}"/>
              </a:ext>
            </a:extLst>
          </p:cNvPr>
          <p:cNvSpPr/>
          <p:nvPr/>
        </p:nvSpPr>
        <p:spPr>
          <a:xfrm>
            <a:off x="4403123" y="6087762"/>
            <a:ext cx="1289222" cy="6425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i="1" dirty="0">
                <a:solidFill>
                  <a:schemeClr val="tx1"/>
                </a:solidFill>
              </a:rPr>
              <a:t>Eteindre / couper votre Son . A utiliser si vous Etes au </a:t>
            </a:r>
            <a:r>
              <a:rPr lang="fr-FR" sz="1100" b="1" i="1" dirty="0" err="1">
                <a:solidFill>
                  <a:schemeClr val="tx1"/>
                </a:solidFill>
              </a:rPr>
              <a:t>telephone</a:t>
            </a:r>
            <a:endParaRPr lang="fr-FR" sz="1100" b="1" i="1" dirty="0">
              <a:solidFill>
                <a:schemeClr val="tx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287A80C-DC95-46C4-A5AD-84ED0013AC36}"/>
              </a:ext>
            </a:extLst>
          </p:cNvPr>
          <p:cNvSpPr/>
          <p:nvPr/>
        </p:nvSpPr>
        <p:spPr>
          <a:xfrm>
            <a:off x="3015047" y="6171600"/>
            <a:ext cx="1289222" cy="5587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i="1" dirty="0">
                <a:solidFill>
                  <a:schemeClr val="tx1"/>
                </a:solidFill>
              </a:rPr>
              <a:t>Eteindre / couper votre Vidéo</a:t>
            </a:r>
          </a:p>
        </p:txBody>
      </p:sp>
      <p:sp>
        <p:nvSpPr>
          <p:cNvPr id="9" name="Flèche : haut 8">
            <a:extLst>
              <a:ext uri="{FF2B5EF4-FFF2-40B4-BE49-F238E27FC236}">
                <a16:creationId xmlns:a16="http://schemas.microsoft.com/office/drawing/2014/main" id="{3E34211E-A394-4A07-AE27-C132B9F7CA5E}"/>
              </a:ext>
            </a:extLst>
          </p:cNvPr>
          <p:cNvSpPr/>
          <p:nvPr/>
        </p:nvSpPr>
        <p:spPr>
          <a:xfrm rot="2299606">
            <a:off x="4119595" y="5856005"/>
            <a:ext cx="52658" cy="3121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haut 9">
            <a:extLst>
              <a:ext uri="{FF2B5EF4-FFF2-40B4-BE49-F238E27FC236}">
                <a16:creationId xmlns:a16="http://schemas.microsoft.com/office/drawing/2014/main" id="{8112B530-99F6-4879-B30B-108EB582DC8B}"/>
              </a:ext>
            </a:extLst>
          </p:cNvPr>
          <p:cNvSpPr/>
          <p:nvPr/>
        </p:nvSpPr>
        <p:spPr>
          <a:xfrm rot="19257338">
            <a:off x="4550463" y="5864376"/>
            <a:ext cx="53990" cy="2323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695FEE1-96EA-4798-95F8-8E95D93E4DE9}"/>
              </a:ext>
            </a:extLst>
          </p:cNvPr>
          <p:cNvSpPr/>
          <p:nvPr/>
        </p:nvSpPr>
        <p:spPr>
          <a:xfrm>
            <a:off x="5832092" y="6034018"/>
            <a:ext cx="1574219" cy="7500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i="1" dirty="0">
                <a:solidFill>
                  <a:schemeClr val="tx1"/>
                </a:solidFill>
              </a:rPr>
              <a:t>Cacher / Afficher  les autres joueurs si votre connexion est faible</a:t>
            </a:r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E4A77C44-C0D1-4888-83AA-1AC4935841F4}"/>
              </a:ext>
            </a:extLst>
          </p:cNvPr>
          <p:cNvSpPr/>
          <p:nvPr/>
        </p:nvSpPr>
        <p:spPr>
          <a:xfrm rot="1806916">
            <a:off x="7142431" y="5823921"/>
            <a:ext cx="51698" cy="2042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F244362-C185-4785-A5D2-D202CE3D80CB}"/>
              </a:ext>
            </a:extLst>
          </p:cNvPr>
          <p:cNvSpPr/>
          <p:nvPr/>
        </p:nvSpPr>
        <p:spPr>
          <a:xfrm>
            <a:off x="7480402" y="6010034"/>
            <a:ext cx="2018072" cy="750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i="1" dirty="0">
                <a:solidFill>
                  <a:schemeClr val="tx1"/>
                </a:solidFill>
              </a:rPr>
              <a:t>Réinitialisation vidéo audio </a:t>
            </a:r>
            <a:br>
              <a:rPr lang="fr-FR" sz="1100" b="1" i="1" dirty="0">
                <a:solidFill>
                  <a:schemeClr val="tx1"/>
                </a:solidFill>
              </a:rPr>
            </a:br>
            <a:r>
              <a:rPr lang="fr-FR" sz="1100" b="1" i="1" dirty="0">
                <a:solidFill>
                  <a:schemeClr val="tx1"/>
                </a:solidFill>
              </a:rPr>
              <a:t>A Utiliser en cas de figeage image vidéo ou déconnection</a:t>
            </a:r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69F1AE48-2043-4569-A497-F3A85994F9D8}"/>
              </a:ext>
            </a:extLst>
          </p:cNvPr>
          <p:cNvSpPr/>
          <p:nvPr/>
        </p:nvSpPr>
        <p:spPr>
          <a:xfrm rot="18978499">
            <a:off x="7589232" y="5799318"/>
            <a:ext cx="53990" cy="2323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B93F3DB-2A51-4BA8-AFB8-4725F3C6161C}"/>
              </a:ext>
            </a:extLst>
          </p:cNvPr>
          <p:cNvSpPr/>
          <p:nvPr/>
        </p:nvSpPr>
        <p:spPr>
          <a:xfrm>
            <a:off x="486317" y="5025349"/>
            <a:ext cx="1672081" cy="8479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i="1" dirty="0">
                <a:solidFill>
                  <a:schemeClr val="tx1"/>
                </a:solidFill>
              </a:rPr>
              <a:t>Tchat Privé avec Adversaire de gauche . Vous Pouvez parler avec adversaire et pas votre Partenaire</a:t>
            </a:r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1B458DFB-2D8A-4AB0-8F7F-9C4DB5ACB5C8}"/>
              </a:ext>
            </a:extLst>
          </p:cNvPr>
          <p:cNvSpPr/>
          <p:nvPr/>
        </p:nvSpPr>
        <p:spPr>
          <a:xfrm rot="3520433">
            <a:off x="2395430" y="4608745"/>
            <a:ext cx="78233" cy="6605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2797341-D8F2-455F-9FDA-30DC3C4F83B2}"/>
              </a:ext>
            </a:extLst>
          </p:cNvPr>
          <p:cNvSpPr/>
          <p:nvPr/>
        </p:nvSpPr>
        <p:spPr>
          <a:xfrm>
            <a:off x="498071" y="4031653"/>
            <a:ext cx="1672081" cy="8479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i="1" dirty="0">
                <a:solidFill>
                  <a:schemeClr val="tx1"/>
                </a:solidFill>
              </a:rPr>
              <a:t>Vous Pouvez contrôler le volume de votre Adversaire de gauche . Cela n’affecte que ce que vous entendez</a:t>
            </a:r>
          </a:p>
        </p:txBody>
      </p:sp>
      <p:sp>
        <p:nvSpPr>
          <p:cNvPr id="19" name="Flèche : haut 18">
            <a:extLst>
              <a:ext uri="{FF2B5EF4-FFF2-40B4-BE49-F238E27FC236}">
                <a16:creationId xmlns:a16="http://schemas.microsoft.com/office/drawing/2014/main" id="{D94DFFBC-92BA-4F93-B3BD-005035C8BC9E}"/>
              </a:ext>
            </a:extLst>
          </p:cNvPr>
          <p:cNvSpPr/>
          <p:nvPr/>
        </p:nvSpPr>
        <p:spPr>
          <a:xfrm rot="6526468">
            <a:off x="2309121" y="4479670"/>
            <a:ext cx="75917" cy="3302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BC21824-ED50-4317-83C6-84A734C39E3D}"/>
              </a:ext>
            </a:extLst>
          </p:cNvPr>
          <p:cNvSpPr/>
          <p:nvPr/>
        </p:nvSpPr>
        <p:spPr>
          <a:xfrm>
            <a:off x="3383861" y="1521812"/>
            <a:ext cx="1289222" cy="5587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i="1" dirty="0">
                <a:solidFill>
                  <a:schemeClr val="tx1"/>
                </a:solidFill>
              </a:rPr>
              <a:t>Contrôle volume de votre partenaire</a:t>
            </a:r>
          </a:p>
        </p:txBody>
      </p:sp>
      <p:sp>
        <p:nvSpPr>
          <p:cNvPr id="21" name="Flèche : haut 20">
            <a:extLst>
              <a:ext uri="{FF2B5EF4-FFF2-40B4-BE49-F238E27FC236}">
                <a16:creationId xmlns:a16="http://schemas.microsoft.com/office/drawing/2014/main" id="{A84708F9-9188-4AFF-8347-6CB31C397DE2}"/>
              </a:ext>
            </a:extLst>
          </p:cNvPr>
          <p:cNvSpPr/>
          <p:nvPr/>
        </p:nvSpPr>
        <p:spPr>
          <a:xfrm rot="9324243">
            <a:off x="4192164" y="2078003"/>
            <a:ext cx="65864" cy="2365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742BD008-48AC-489A-A507-7CBA397D2E67}"/>
              </a:ext>
            </a:extLst>
          </p:cNvPr>
          <p:cNvSpPr/>
          <p:nvPr/>
        </p:nvSpPr>
        <p:spPr>
          <a:xfrm>
            <a:off x="9498474" y="4720152"/>
            <a:ext cx="1672081" cy="8479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i="1" dirty="0">
                <a:solidFill>
                  <a:schemeClr val="tx1"/>
                </a:solidFill>
              </a:rPr>
              <a:t>Tchat Privé avec Adversaire de Droite . Vous Pouvez parler avec adversaire et pas votre Partenaire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B93619E-F6F9-4E40-B9C7-1EE7DB268577}"/>
              </a:ext>
            </a:extLst>
          </p:cNvPr>
          <p:cNvSpPr/>
          <p:nvPr/>
        </p:nvSpPr>
        <p:spPr>
          <a:xfrm>
            <a:off x="9621476" y="3442323"/>
            <a:ext cx="1672081" cy="8479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i="1" dirty="0">
                <a:solidFill>
                  <a:schemeClr val="tx1"/>
                </a:solidFill>
              </a:rPr>
              <a:t>Vous Pouvez contrôler le volume de votre Adversaire de gauche . Cela n’affecte que ce que vous entendez</a:t>
            </a:r>
          </a:p>
        </p:txBody>
      </p:sp>
      <p:sp>
        <p:nvSpPr>
          <p:cNvPr id="24" name="Flèche : haut 23">
            <a:extLst>
              <a:ext uri="{FF2B5EF4-FFF2-40B4-BE49-F238E27FC236}">
                <a16:creationId xmlns:a16="http://schemas.microsoft.com/office/drawing/2014/main" id="{92294EDF-8764-4D3E-8206-B018F41F5E3F}"/>
              </a:ext>
            </a:extLst>
          </p:cNvPr>
          <p:cNvSpPr/>
          <p:nvPr/>
        </p:nvSpPr>
        <p:spPr>
          <a:xfrm rot="16740878" flipH="1">
            <a:off x="8709625" y="4101486"/>
            <a:ext cx="46438" cy="15577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466B207-D401-4F0C-AD1F-93F824D5188F}"/>
              </a:ext>
            </a:extLst>
          </p:cNvPr>
          <p:cNvSpPr/>
          <p:nvPr/>
        </p:nvSpPr>
        <p:spPr>
          <a:xfrm>
            <a:off x="4960596" y="3035723"/>
            <a:ext cx="2134095" cy="2025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ln w="0"/>
                <a:solidFill>
                  <a:schemeClr val="tx1"/>
                </a:solidFill>
              </a:rPr>
              <a:t>BOITES  ENCHERES</a:t>
            </a:r>
          </a:p>
        </p:txBody>
      </p:sp>
      <p:sp>
        <p:nvSpPr>
          <p:cNvPr id="26" name="Flèche : haut 25">
            <a:extLst>
              <a:ext uri="{FF2B5EF4-FFF2-40B4-BE49-F238E27FC236}">
                <a16:creationId xmlns:a16="http://schemas.microsoft.com/office/drawing/2014/main" id="{84AEDDB4-B7CB-494A-815B-FB9F164F5A87}"/>
              </a:ext>
            </a:extLst>
          </p:cNvPr>
          <p:cNvSpPr/>
          <p:nvPr/>
        </p:nvSpPr>
        <p:spPr>
          <a:xfrm rot="10800000">
            <a:off x="5777749" y="3268159"/>
            <a:ext cx="108685" cy="33026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98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3FFCFDA-73B6-4795-8B8F-57402B5B6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" y="1825624"/>
            <a:ext cx="10239632" cy="4879975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C418801E-3664-45D4-932A-89C0D31F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SALLE DE JEU - 1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4E364FB-544F-4E91-BE1D-03B3BC612ACA}"/>
              </a:ext>
            </a:extLst>
          </p:cNvPr>
          <p:cNvSpPr/>
          <p:nvPr/>
        </p:nvSpPr>
        <p:spPr>
          <a:xfrm>
            <a:off x="9583218" y="2007972"/>
            <a:ext cx="1985319" cy="1325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s’aperçoit que le graphisme est très bon . On se croirait a une table réelle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7D23A7E-C58B-4141-9080-BF730CA43589}"/>
              </a:ext>
            </a:extLst>
          </p:cNvPr>
          <p:cNvSpPr/>
          <p:nvPr/>
        </p:nvSpPr>
        <p:spPr>
          <a:xfrm rot="3279344">
            <a:off x="4586086" y="3164299"/>
            <a:ext cx="780999" cy="126424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DBD209C-B212-46E7-9F09-41D23A817D6F}"/>
              </a:ext>
            </a:extLst>
          </p:cNvPr>
          <p:cNvSpPr/>
          <p:nvPr/>
        </p:nvSpPr>
        <p:spPr>
          <a:xfrm>
            <a:off x="3691457" y="2088269"/>
            <a:ext cx="1682224" cy="8334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Boite a enchère .visible seulement</a:t>
            </a:r>
          </a:p>
          <a:p>
            <a:pPr algn="ctr"/>
            <a:r>
              <a:rPr lang="fr-F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quand c’est a vous d’enchérir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D9E22CEA-9669-4463-AC64-6CAAFB7EC6ED}"/>
              </a:ext>
            </a:extLst>
          </p:cNvPr>
          <p:cNvSpPr/>
          <p:nvPr/>
        </p:nvSpPr>
        <p:spPr>
          <a:xfrm rot="5400000">
            <a:off x="5752396" y="2740236"/>
            <a:ext cx="362854" cy="123345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66EFA02-84E1-4DB5-82D9-BE37124D975F}"/>
              </a:ext>
            </a:extLst>
          </p:cNvPr>
          <p:cNvSpPr/>
          <p:nvPr/>
        </p:nvSpPr>
        <p:spPr>
          <a:xfrm>
            <a:off x="5441550" y="2296738"/>
            <a:ext cx="1308899" cy="4772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 de votre Partenaire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EFBB59A-4102-40EB-A95C-C9BF28350B0C}"/>
              </a:ext>
            </a:extLst>
          </p:cNvPr>
          <p:cNvSpPr/>
          <p:nvPr/>
        </p:nvSpPr>
        <p:spPr>
          <a:xfrm rot="5400000">
            <a:off x="8277380" y="2771489"/>
            <a:ext cx="306932" cy="116757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6192819A-6D72-41B1-8016-73584B3D8DD7}"/>
              </a:ext>
            </a:extLst>
          </p:cNvPr>
          <p:cNvSpPr/>
          <p:nvPr/>
        </p:nvSpPr>
        <p:spPr>
          <a:xfrm>
            <a:off x="7631018" y="2296738"/>
            <a:ext cx="1308899" cy="4772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Partenaire en Vidéo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500521C6-D8E6-4FA4-A37C-C7D2D89EB62E}"/>
              </a:ext>
            </a:extLst>
          </p:cNvPr>
          <p:cNvSpPr/>
          <p:nvPr/>
        </p:nvSpPr>
        <p:spPr>
          <a:xfrm rot="10800000">
            <a:off x="9021238" y="4334999"/>
            <a:ext cx="780999" cy="126424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236330B-9BC8-4B66-93ED-7537A3E24E42}"/>
              </a:ext>
            </a:extLst>
          </p:cNvPr>
          <p:cNvSpPr/>
          <p:nvPr/>
        </p:nvSpPr>
        <p:spPr>
          <a:xfrm>
            <a:off x="9570662" y="4265611"/>
            <a:ext cx="1682224" cy="265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Adversaire de droite</a:t>
            </a: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0A877ACB-8818-4618-AAB5-A5A9587EA7F5}"/>
              </a:ext>
            </a:extLst>
          </p:cNvPr>
          <p:cNvSpPr/>
          <p:nvPr/>
        </p:nvSpPr>
        <p:spPr>
          <a:xfrm rot="9320844">
            <a:off x="9214090" y="5167615"/>
            <a:ext cx="356981" cy="136246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6BC5112-E1B4-4682-8F0D-68FDA12A6CAD}"/>
              </a:ext>
            </a:extLst>
          </p:cNvPr>
          <p:cNvSpPr/>
          <p:nvPr/>
        </p:nvSpPr>
        <p:spPr>
          <a:xfrm>
            <a:off x="9502746" y="4596360"/>
            <a:ext cx="1750140" cy="7127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Paramétrage apparence cartes et animation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CCC502F4-961D-40AB-BAEA-F27EB37FFC5D}"/>
              </a:ext>
            </a:extLst>
          </p:cNvPr>
          <p:cNvSpPr/>
          <p:nvPr/>
        </p:nvSpPr>
        <p:spPr>
          <a:xfrm rot="9748298">
            <a:off x="9193770" y="5744008"/>
            <a:ext cx="356981" cy="136246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F9D9725-8300-4E9F-84FE-8E41EFD2FB15}"/>
              </a:ext>
            </a:extLst>
          </p:cNvPr>
          <p:cNvSpPr/>
          <p:nvPr/>
        </p:nvSpPr>
        <p:spPr>
          <a:xfrm>
            <a:off x="9502746" y="5385346"/>
            <a:ext cx="1106160" cy="6284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  TD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3DD9374-8D94-4804-8570-FB8DC5D661FB}"/>
              </a:ext>
            </a:extLst>
          </p:cNvPr>
          <p:cNvSpPr/>
          <p:nvPr/>
        </p:nvSpPr>
        <p:spPr>
          <a:xfrm>
            <a:off x="9536703" y="6060309"/>
            <a:ext cx="2210538" cy="4325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Lever de table et retour LOBBY </a:t>
            </a:r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122B9C48-634D-4711-90C8-E7EEF1C24201}"/>
              </a:ext>
            </a:extLst>
          </p:cNvPr>
          <p:cNvSpPr/>
          <p:nvPr/>
        </p:nvSpPr>
        <p:spPr>
          <a:xfrm rot="11863431">
            <a:off x="9163939" y="5997332"/>
            <a:ext cx="400812" cy="158221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B7DF3348-18AA-4EA0-A282-3E08EED34F91}"/>
              </a:ext>
            </a:extLst>
          </p:cNvPr>
          <p:cNvSpPr/>
          <p:nvPr/>
        </p:nvSpPr>
        <p:spPr>
          <a:xfrm>
            <a:off x="6715287" y="6193861"/>
            <a:ext cx="2787459" cy="6451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ALERTE . Comme a une vrai table de bridge . C’est le partenaire qui alerte les enchères </a:t>
            </a: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32C39756-FA6F-482F-959B-BF17CFCA931E}"/>
              </a:ext>
            </a:extLst>
          </p:cNvPr>
          <p:cNvSpPr/>
          <p:nvPr/>
        </p:nvSpPr>
        <p:spPr>
          <a:xfrm rot="16200000">
            <a:off x="7516576" y="5919661"/>
            <a:ext cx="443396" cy="142896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3B4C1F6B-E2D2-4330-96D9-A4E3849FF615}"/>
              </a:ext>
            </a:extLst>
          </p:cNvPr>
          <p:cNvSpPr/>
          <p:nvPr/>
        </p:nvSpPr>
        <p:spPr>
          <a:xfrm rot="16200000">
            <a:off x="5581406" y="6119569"/>
            <a:ext cx="443396" cy="142896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CA5BEC0A-B7C3-4E4B-B686-53C11100491A}"/>
              </a:ext>
            </a:extLst>
          </p:cNvPr>
          <p:cNvSpPr/>
          <p:nvPr/>
        </p:nvSpPr>
        <p:spPr>
          <a:xfrm>
            <a:off x="5165887" y="6257930"/>
            <a:ext cx="1233749" cy="4017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Main</a:t>
            </a:r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45D77249-8B3F-4BF3-A5AE-ECD88FA6D75E}"/>
              </a:ext>
            </a:extLst>
          </p:cNvPr>
          <p:cNvSpPr/>
          <p:nvPr/>
        </p:nvSpPr>
        <p:spPr>
          <a:xfrm rot="16200000">
            <a:off x="3658106" y="6173131"/>
            <a:ext cx="336273" cy="142896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49243AB2-18F7-4E18-A49A-D00CFF80D64C}"/>
              </a:ext>
            </a:extLst>
          </p:cNvPr>
          <p:cNvSpPr/>
          <p:nvPr/>
        </p:nvSpPr>
        <p:spPr>
          <a:xfrm>
            <a:off x="2826108" y="6276592"/>
            <a:ext cx="1845424" cy="4017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et Classement de la donne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C2F2E1DF-4011-4477-B33D-2E0747ABC2F5}"/>
              </a:ext>
            </a:extLst>
          </p:cNvPr>
          <p:cNvSpPr/>
          <p:nvPr/>
        </p:nvSpPr>
        <p:spPr>
          <a:xfrm>
            <a:off x="1057659" y="5667967"/>
            <a:ext cx="1233749" cy="4017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</a:t>
            </a:r>
            <a:r>
              <a:rPr lang="fr-FR" sz="1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endParaRPr lang="fr-FR" sz="1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785A9DFE-0299-424E-9674-619771864EB7}"/>
              </a:ext>
            </a:extLst>
          </p:cNvPr>
          <p:cNvSpPr/>
          <p:nvPr/>
        </p:nvSpPr>
        <p:spPr>
          <a:xfrm>
            <a:off x="2218856" y="5808711"/>
            <a:ext cx="443396" cy="142896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5AB895D4-BD47-479C-B152-8EC366AD3582}"/>
              </a:ext>
            </a:extLst>
          </p:cNvPr>
          <p:cNvSpPr/>
          <p:nvPr/>
        </p:nvSpPr>
        <p:spPr>
          <a:xfrm>
            <a:off x="609184" y="4288362"/>
            <a:ext cx="1682224" cy="265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Adversaire  de Gauche</a:t>
            </a:r>
          </a:p>
        </p:txBody>
      </p: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FB4FCC22-E4CB-4ADC-B8DC-B51BF8576BE5}"/>
              </a:ext>
            </a:extLst>
          </p:cNvPr>
          <p:cNvSpPr/>
          <p:nvPr/>
        </p:nvSpPr>
        <p:spPr>
          <a:xfrm>
            <a:off x="1828356" y="3753956"/>
            <a:ext cx="780999" cy="126424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EA02952D-CCCE-44EE-8060-AD1F91E04331}"/>
              </a:ext>
            </a:extLst>
          </p:cNvPr>
          <p:cNvSpPr/>
          <p:nvPr/>
        </p:nvSpPr>
        <p:spPr>
          <a:xfrm>
            <a:off x="939115" y="3582605"/>
            <a:ext cx="1352294" cy="3922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Nbr Table</a:t>
            </a:r>
          </a:p>
          <a:p>
            <a:pPr algn="ctr"/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Tour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CF55CB21-91EA-447C-A9C3-432C6A8C631C}"/>
              </a:ext>
            </a:extLst>
          </p:cNvPr>
          <p:cNvSpPr/>
          <p:nvPr/>
        </p:nvSpPr>
        <p:spPr>
          <a:xfrm>
            <a:off x="2401476" y="4510150"/>
            <a:ext cx="780999" cy="126424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388F7FDF-D237-46FE-9A76-3004CB86D462}"/>
              </a:ext>
            </a:extLst>
          </p:cNvPr>
          <p:cNvSpPr/>
          <p:nvPr/>
        </p:nvSpPr>
        <p:spPr>
          <a:xfrm rot="1156114">
            <a:off x="2300034" y="3380416"/>
            <a:ext cx="1198824" cy="126839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F98EBE3-86C4-4D54-B2C5-82A1D924C066}"/>
              </a:ext>
            </a:extLst>
          </p:cNvPr>
          <p:cNvSpPr/>
          <p:nvPr/>
        </p:nvSpPr>
        <p:spPr>
          <a:xfrm>
            <a:off x="1111402" y="2951535"/>
            <a:ext cx="1290074" cy="38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TIMER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93A83221-D54F-4B2B-8612-B05E3CA47204}"/>
              </a:ext>
            </a:extLst>
          </p:cNvPr>
          <p:cNvSpPr/>
          <p:nvPr/>
        </p:nvSpPr>
        <p:spPr>
          <a:xfrm rot="2104165">
            <a:off x="3142533" y="2898517"/>
            <a:ext cx="684820" cy="125556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1CE9EC46-2B36-45A6-8DB8-4243F44DDC32}"/>
              </a:ext>
            </a:extLst>
          </p:cNvPr>
          <p:cNvSpPr/>
          <p:nvPr/>
        </p:nvSpPr>
        <p:spPr>
          <a:xfrm>
            <a:off x="1584060" y="2308856"/>
            <a:ext cx="2039528" cy="496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Numéro Donnes et vulnérabilité visible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27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ACBA9-CE92-4E64-BDFD-23CDADB4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822"/>
            <a:ext cx="10515600" cy="113096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SALLE DE JEU - 2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B8D323E-517A-4EDB-938C-202D8D74A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8" y="1453138"/>
            <a:ext cx="11247664" cy="5321643"/>
          </a:xfr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BE5043D-B024-402C-AAB9-B9B2DAB39E18}"/>
              </a:ext>
            </a:extLst>
          </p:cNvPr>
          <p:cNvSpPr/>
          <p:nvPr/>
        </p:nvSpPr>
        <p:spPr>
          <a:xfrm>
            <a:off x="183845" y="2238632"/>
            <a:ext cx="1985319" cy="1325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s’aperçoit que le graphisme est très bon . On se croirait a une table réelle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2E69CE4-54F3-4DE7-9449-EC476249BCBC}"/>
              </a:ext>
            </a:extLst>
          </p:cNvPr>
          <p:cNvSpPr/>
          <p:nvPr/>
        </p:nvSpPr>
        <p:spPr>
          <a:xfrm>
            <a:off x="9539152" y="1940783"/>
            <a:ext cx="1985319" cy="2056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Apres vos enchères et le contrat défini ,vous arrivez ici et vous commencez a jouer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E84A3872-7A17-424F-8058-591274F6FFEA}"/>
              </a:ext>
            </a:extLst>
          </p:cNvPr>
          <p:cNvSpPr/>
          <p:nvPr/>
        </p:nvSpPr>
        <p:spPr>
          <a:xfrm>
            <a:off x="1975064" y="4913271"/>
            <a:ext cx="388199" cy="162581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A81CBB2-5000-489E-AB26-65E00A48F2BE}"/>
              </a:ext>
            </a:extLst>
          </p:cNvPr>
          <p:cNvSpPr/>
          <p:nvPr/>
        </p:nvSpPr>
        <p:spPr>
          <a:xfrm>
            <a:off x="2363263" y="5859725"/>
            <a:ext cx="2719459" cy="8284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 Levées pour chaque Camp</a:t>
            </a:r>
          </a:p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 = </a:t>
            </a:r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fr-FR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 =</a:t>
            </a:r>
          </a:p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F189EC7-F72F-4425-867D-CECA6620F50F}"/>
              </a:ext>
            </a:extLst>
          </p:cNvPr>
          <p:cNvSpPr/>
          <p:nvPr/>
        </p:nvSpPr>
        <p:spPr>
          <a:xfrm>
            <a:off x="3629137" y="6194641"/>
            <a:ext cx="187709" cy="28760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7D424374-9147-4F4E-B938-32EA492CBF4C}"/>
              </a:ext>
            </a:extLst>
          </p:cNvPr>
          <p:cNvSpPr/>
          <p:nvPr/>
        </p:nvSpPr>
        <p:spPr>
          <a:xfrm rot="5400000">
            <a:off x="4370508" y="6194640"/>
            <a:ext cx="187709" cy="28760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F7B5011C-ACC6-476C-B668-19C0DF5266E0}"/>
              </a:ext>
            </a:extLst>
          </p:cNvPr>
          <p:cNvSpPr/>
          <p:nvPr/>
        </p:nvSpPr>
        <p:spPr>
          <a:xfrm rot="16200000">
            <a:off x="3338893" y="5468734"/>
            <a:ext cx="648601" cy="119595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6872572D-8EF6-40D0-BC0E-B23EA55D6136}"/>
              </a:ext>
            </a:extLst>
          </p:cNvPr>
          <p:cNvSpPr/>
          <p:nvPr/>
        </p:nvSpPr>
        <p:spPr>
          <a:xfrm>
            <a:off x="9149081" y="5896360"/>
            <a:ext cx="1665099" cy="7424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bouton demande aux adversaire de jouer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C3CB4FE-7064-42B1-AD5B-22C0265FCA77}"/>
              </a:ext>
            </a:extLst>
          </p:cNvPr>
          <p:cNvSpPr/>
          <p:nvPr/>
        </p:nvSpPr>
        <p:spPr>
          <a:xfrm>
            <a:off x="6220228" y="6038055"/>
            <a:ext cx="1294025" cy="6007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Revoir dernière Levée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75813C9-9C9D-4DA7-941C-CD5058526D22}"/>
              </a:ext>
            </a:extLst>
          </p:cNvPr>
          <p:cNvSpPr/>
          <p:nvPr/>
        </p:nvSpPr>
        <p:spPr>
          <a:xfrm>
            <a:off x="702726" y="4684797"/>
            <a:ext cx="1294025" cy="6007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 Joué par OUEST 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ED9F2ECA-03B5-4435-BDED-F665874F03FF}"/>
              </a:ext>
            </a:extLst>
          </p:cNvPr>
          <p:cNvSpPr/>
          <p:nvPr/>
        </p:nvSpPr>
        <p:spPr>
          <a:xfrm rot="18958166">
            <a:off x="7105602" y="5637163"/>
            <a:ext cx="948376" cy="113184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3FC51164-B371-480C-AC19-EA7C4D91C5FE}"/>
              </a:ext>
            </a:extLst>
          </p:cNvPr>
          <p:cNvSpPr/>
          <p:nvPr/>
        </p:nvSpPr>
        <p:spPr>
          <a:xfrm rot="16200000">
            <a:off x="8023369" y="5860575"/>
            <a:ext cx="460618" cy="126978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8580745-49A5-4F74-B5C6-A6454D232EFF}"/>
              </a:ext>
            </a:extLst>
          </p:cNvPr>
          <p:cNvSpPr/>
          <p:nvPr/>
        </p:nvSpPr>
        <p:spPr>
          <a:xfrm>
            <a:off x="7598332" y="6038054"/>
            <a:ext cx="1294025" cy="6007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Réclamer les Levées Légitimes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50710B57-F5D3-4E5E-A770-04A929D20B61}"/>
              </a:ext>
            </a:extLst>
          </p:cNvPr>
          <p:cNvSpPr/>
          <p:nvPr/>
        </p:nvSpPr>
        <p:spPr>
          <a:xfrm rot="13113043">
            <a:off x="8453453" y="5685470"/>
            <a:ext cx="948376" cy="149870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FD85FF04-D4E5-47D0-87C0-64B8E4419069}"/>
              </a:ext>
            </a:extLst>
          </p:cNvPr>
          <p:cNvSpPr/>
          <p:nvPr/>
        </p:nvSpPr>
        <p:spPr>
          <a:xfrm rot="10800000">
            <a:off x="9291157" y="5273548"/>
            <a:ext cx="484479" cy="131314"/>
          </a:xfrm>
          <a:prstGeom prst="rightArrow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5AD6B64-C93D-4ED5-8726-B1B5625E16B5}"/>
              </a:ext>
            </a:extLst>
          </p:cNvPr>
          <p:cNvSpPr/>
          <p:nvPr/>
        </p:nvSpPr>
        <p:spPr>
          <a:xfrm>
            <a:off x="9657669" y="4718731"/>
            <a:ext cx="1831605" cy="8609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Demande suite a un </a:t>
            </a:r>
            <a:r>
              <a:rPr lang="fr-FR" sz="11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misclik</a:t>
            </a:r>
            <a:r>
              <a:rPr lang="fr-FR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d’avoir un UNDO     ( retour en arrière )</a:t>
            </a:r>
          </a:p>
          <a:p>
            <a:pPr algn="ctr"/>
            <a:endParaRPr lang="fr-FR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6480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963</Words>
  <Application>Microsoft Office PowerPoint</Application>
  <PresentationFormat>Grand écran</PresentationFormat>
  <Paragraphs>133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Thème Office</vt:lpstr>
      <vt:lpstr>REALBRIDGE NOUVELLE PLATERFORME BRIDGE</vt:lpstr>
      <vt:lpstr>Test camera et microphone la première fois</vt:lpstr>
      <vt:lpstr>Présentation PowerPoint</vt:lpstr>
      <vt:lpstr>Apres votre inscription Vous allez recevoir un mail de confirmation ( 3 heures ou 2 heures avant le début du jeu ) Surveillez votre boite mail – Il se présentera comme ceci</vt:lpstr>
      <vt:lpstr>LOGIN DE CONNECTION</vt:lpstr>
      <vt:lpstr>ACCES A LA SALLE</vt:lpstr>
      <vt:lpstr>CONTROLES VIDEO ET AUDIO</vt:lpstr>
      <vt:lpstr>PRESENTATION SALLE DE JEU - 1</vt:lpstr>
      <vt:lpstr>PRESENTATION SALLE DE JEU - 2</vt:lpstr>
      <vt:lpstr>LES SCORES  Vous pouvez voir les scores en cours et les résultats des tableaux terminés en cliquant sur le bouton Scores . La fenêtre des scores est également affichée à la fin de chaque tour. La première chose que vous voyez est la liste de classement.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massardier</dc:creator>
  <cp:lastModifiedBy>michel massardier</cp:lastModifiedBy>
  <cp:revision>45</cp:revision>
  <dcterms:created xsi:type="dcterms:W3CDTF">2020-12-13T12:38:06Z</dcterms:created>
  <dcterms:modified xsi:type="dcterms:W3CDTF">2020-12-14T15:35:39Z</dcterms:modified>
</cp:coreProperties>
</file>